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 Mono SemiBold"/>
      <p:regular r:id="rId29"/>
      <p:bold r:id="rId30"/>
      <p:italic r:id="rId31"/>
      <p:boldItalic r:id="rId32"/>
    </p:embeddedFont>
    <p:embeddedFont>
      <p:font typeface="Roboto Mon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SemiBold-italic.fntdata"/><Relationship Id="rId30" Type="http://schemas.openxmlformats.org/officeDocument/2006/relationships/font" Target="fonts/RobotoMonoSemiBold-bold.fntdata"/><Relationship Id="rId11" Type="http://schemas.openxmlformats.org/officeDocument/2006/relationships/slide" Target="slides/slide6.xml"/><Relationship Id="rId33" Type="http://schemas.openxmlformats.org/officeDocument/2006/relationships/font" Target="fonts/RobotoMono-regular.fntdata"/><Relationship Id="rId10" Type="http://schemas.openxmlformats.org/officeDocument/2006/relationships/slide" Target="slides/slide5.xml"/><Relationship Id="rId32" Type="http://schemas.openxmlformats.org/officeDocument/2006/relationships/font" Target="fonts/RobotoMonoSemiBold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Mono-italic.fntdata"/><Relationship Id="rId12" Type="http://schemas.openxmlformats.org/officeDocument/2006/relationships/slide" Target="slides/slide7.xml"/><Relationship Id="rId34" Type="http://schemas.openxmlformats.org/officeDocument/2006/relationships/font" Target="fonts/RobotoMon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RobotoMon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pa.gov/climate-indicators/climate-change-indicators-wildfires#ref2" TargetMode="External"/><Relationship Id="rId3" Type="http://schemas.openxmlformats.org/officeDocument/2006/relationships/hyperlink" Target="https://www.epa.gov/climate-indicators/climate-change-indicators-wildfires#ref3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Akje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559bde612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559bde612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Let’s first look at how our model behaves in a default setting.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Burnout </a:t>
            </a:r>
            <a:r>
              <a:rPr lang="nl"/>
              <a:t>time</a:t>
            </a:r>
            <a:r>
              <a:rPr lang="nl"/>
              <a:t> = 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Dimension = 100x100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Ignition = humidity = 1 (ruling out this effect)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Akje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errorbars show variance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left image: 10 experiments, 20 simulations per 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right image: 40 simulations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e458a9b531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e458a9b531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458a9b531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e458a9b531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5e224e5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55e224e5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63fc8f983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63fc8f983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63fc8f983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563fc8f983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63fc8f983_2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63fc8f983_2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>
                <a:solidFill>
                  <a:schemeClr val="dk1"/>
                </a:solidFill>
              </a:rPr>
              <a:t>What can we interpret from these figures?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>
                <a:solidFill>
                  <a:schemeClr val="dk1"/>
                </a:solidFill>
              </a:rPr>
              <a:t>That is, with a fixed density, even higher than the critical density, we can prevent large scale wildfire from carefully selected vegetation type and vegetation ratio.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e458a9b53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e458a9b53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559bde612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559bde612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5603407d8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5603407d8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0827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665"/>
              <a:buFont typeface="Roboto Mono"/>
              <a:buChar char="○"/>
            </a:pPr>
            <a:r>
              <a:rPr lang="nl" sz="1570">
                <a:solidFill>
                  <a:srgbClr val="1A1A1A"/>
                </a:solidFill>
                <a:highlight>
                  <a:schemeClr val="lt1"/>
                </a:highlight>
              </a:rPr>
              <a:t>HomChaudhuri, B, Zhao, S, Cohen, K, &amp; Kumar, M. "Generation of Optimal Fire-Line for Fighting Wildland Fires Using Genetic Algorithms."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559bde612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559bde612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250">
                <a:solidFill>
                  <a:srgbClr val="1B1B1B"/>
                </a:solidFill>
                <a:highlight>
                  <a:srgbClr val="FFFFFF"/>
                </a:highlight>
              </a:rPr>
              <a:t>Multiple studies have found that climate change has already led to an increase in wildfire season length, wildfire frequency, and burned area.</a:t>
            </a:r>
            <a:r>
              <a:rPr lang="nl" sz="950" u="sng">
                <a:solidFill>
                  <a:srgbClr val="005EA2"/>
                </a:solidFill>
                <a:highlight>
                  <a:srgbClr val="FFFFFF"/>
                </a:highlight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2,</a:t>
            </a:r>
            <a:r>
              <a:rPr lang="nl" sz="950" u="sng">
                <a:solidFill>
                  <a:srgbClr val="005EA2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3</a:t>
            </a:r>
            <a:r>
              <a:rPr lang="nl" sz="1250">
                <a:solidFill>
                  <a:srgbClr val="1B1B1B"/>
                </a:solidFill>
                <a:highlight>
                  <a:srgbClr val="FFFFFF"/>
                </a:highlight>
              </a:rPr>
              <a:t> The wildfire season has lengthened in many areas due to factors including warmer springs, longer summer dry seasons, and drier soils and vegetation.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nl"/>
              <a:t>https://www.unep.org/resources/report/spreading-wildfire-rising-threat-extraordinary-landscape-fires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559bde612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559bde612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e45f96e3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e45f96e3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e466fd30d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e466fd30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563c370c3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563c370c3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559bde612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559bde612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l" sz="1400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How does the forest density and ratio of different vegetation types affect the percolation probability in a forest fire model?</a:t>
            </a:r>
            <a:endParaRPr b="1" sz="1400"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l" sz="1400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(Taking into account the interactions between the parameters, how can the percolation probability be reduced?</a:t>
            </a:r>
            <a:endParaRPr b="1" sz="1400"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l" sz="1400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Akje</a:t>
            </a:r>
            <a:endParaRPr b="1" sz="1400"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559bde612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559bde612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l" sz="1400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Fire spread depends on the connectivity between cells. Thus, for lower forest densities and vegetation types with a lower ignition chance, the percolation chance is also lower.</a:t>
            </a:r>
            <a:endParaRPr b="1" sz="1400">
              <a:solidFill>
                <a:srgbClr val="85200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85200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l" sz="1400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(Not simply reducing forest density but finding an optimum between higher forest densities and ratios between different vegetation types)</a:t>
            </a:r>
            <a:endParaRPr b="1" sz="1400">
              <a:solidFill>
                <a:srgbClr val="85200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e458a9b53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e458a9b53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Clear idea of scientific value; what it does and doesn't achieve; assumptions are clear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nl"/>
              <a:t>https://www.canr.msu.edu/news/wildfire-resistant_landscape_plants_can_protect_your_home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458a9b53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e458a9b53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Forest represented as a 2D grid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Grid cells: empty, plant, fire, or burned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Initial density of trees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Fire spreads to neighbors (Moore or Von Neumann) </a:t>
            </a:r>
            <a:r>
              <a:rPr lang="nl">
                <a:solidFill>
                  <a:srgbClr val="FF2A00"/>
                </a:solidFill>
              </a:rPr>
              <a:t>!added additional options!</a:t>
            </a:r>
            <a:endParaRPr>
              <a:solidFill>
                <a:srgbClr val="FF2A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Max 3 different plants with own ignition chance, humidity factor </a:t>
            </a:r>
            <a:r>
              <a:rPr lang="nl">
                <a:solidFill>
                  <a:srgbClr val="FF2A00"/>
                </a:solidFill>
              </a:rPr>
              <a:t>!added additional option!</a:t>
            </a:r>
            <a:r>
              <a:rPr lang="nl">
                <a:solidFill>
                  <a:schemeClr val="dk1"/>
                </a:solidFill>
              </a:rPr>
              <a:t>, and their layout can be random or patterned </a:t>
            </a:r>
            <a:r>
              <a:rPr lang="nl">
                <a:solidFill>
                  <a:srgbClr val="FF2A00"/>
                </a:solidFill>
              </a:rPr>
              <a:t>!added additional options!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458a9b53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458a9b53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Lightning strike hits a cell and starts fire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Fire spreads to neighbors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Probability of fire depends on burning neighbors, vegetation type, and humidity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nl">
                <a:solidFill>
                  <a:schemeClr val="dk1"/>
                </a:solidFill>
              </a:rPr>
              <a:t>draw a random number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Simulation ends when fires extinguished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nl">
                <a:solidFill>
                  <a:schemeClr val="dk1"/>
                </a:solidFill>
              </a:rPr>
              <a:t>No tree regrowth due to longer growth timescales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559bde612c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559bde612c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The goal for our experiments is then to look at when the fire reaches all edges; these are percolation candidates,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and what percentage of the forest burns down.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563fc8f98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563fc8f98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Akje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800"/>
              <a:buFont typeface="Roboto Mono"/>
              <a:buChar char="●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○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■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●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○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■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●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○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■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urce Sans Pro"/>
              <a:buNone/>
              <a:defRPr sz="2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800"/>
              <a:buFont typeface="Roboto Mono"/>
              <a:buChar char="●"/>
              <a:defRPr b="1" sz="1800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○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■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●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○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■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●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○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400"/>
              <a:buFont typeface="Roboto Mono"/>
              <a:buChar char="■"/>
              <a:defRPr b="1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25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gif"/><Relationship Id="rId4" Type="http://schemas.openxmlformats.org/officeDocument/2006/relationships/image" Target="../media/image3.png"/><Relationship Id="rId5" Type="http://schemas.openxmlformats.org/officeDocument/2006/relationships/image" Target="../media/image15.png"/><Relationship Id="rId6" Type="http://schemas.openxmlformats.org/officeDocument/2006/relationships/image" Target="../media/image1.png"/><Relationship Id="rId7" Type="http://schemas.openxmlformats.org/officeDocument/2006/relationships/image" Target="../media/image4.png"/><Relationship Id="rId8" Type="http://schemas.openxmlformats.org/officeDocument/2006/relationships/image" Target="../media/image1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44000"/>
          </a:blip>
          <a:srcRect b="0" l="0" r="0" t="4375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0" y="2065250"/>
            <a:ext cx="8520600" cy="67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nl" sz="3180"/>
              <a:t>Reducing</a:t>
            </a:r>
            <a:r>
              <a:rPr lang="nl" sz="3180">
                <a:latin typeface="Source Sans Pro"/>
                <a:ea typeface="Source Sans Pro"/>
                <a:cs typeface="Source Sans Pro"/>
                <a:sym typeface="Source Sans Pro"/>
              </a:rPr>
              <a:t> Percolation in Forest Fire Models</a:t>
            </a:r>
            <a:endParaRPr sz="318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442325" y="41010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>
                <a:solidFill>
                  <a:srgbClr val="00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Seda, </a:t>
            </a:r>
            <a:r>
              <a:rPr lang="nl" sz="2400">
                <a:solidFill>
                  <a:srgbClr val="38761D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Keyuan</a:t>
            </a:r>
            <a:r>
              <a:rPr lang="nl" sz="2400">
                <a:solidFill>
                  <a:srgbClr val="00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, </a:t>
            </a:r>
            <a:r>
              <a:rPr lang="nl" sz="2400">
                <a:solidFill>
                  <a:srgbClr val="CC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Akje</a:t>
            </a:r>
            <a:r>
              <a:rPr lang="nl" sz="2400">
                <a:solidFill>
                  <a:srgbClr val="00000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and </a:t>
            </a:r>
            <a:r>
              <a:rPr lang="nl" sz="2400">
                <a:solidFill>
                  <a:srgbClr val="FFF2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Reinout</a:t>
            </a:r>
            <a:endParaRPr sz="2400">
              <a:solidFill>
                <a:srgbClr val="FFF2CC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0" y="881750"/>
            <a:ext cx="8554800" cy="118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nl" sz="6480"/>
              <a:t>Versatile Vegetation</a:t>
            </a:r>
            <a:endParaRPr sz="648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3550"/>
            <a:ext cx="4555192" cy="341639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Results: default (single plant type)</a:t>
            </a:r>
            <a:endParaRPr/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4390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nl"/>
              <a:t>Only trees, ignition and humidity fixed at 1</a:t>
            </a:r>
            <a:endParaRPr/>
          </a:p>
        </p:txBody>
      </p:sp>
      <p:cxnSp>
        <p:nvCxnSpPr>
          <p:cNvPr id="133" name="Google Shape;133;p22"/>
          <p:cNvCxnSpPr/>
          <p:nvPr/>
        </p:nvCxnSpPr>
        <p:spPr>
          <a:xfrm flipH="1">
            <a:off x="2337750" y="1269500"/>
            <a:ext cx="15300" cy="262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2353050" y="3545900"/>
            <a:ext cx="1077600" cy="3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nl" sz="1200"/>
              <a:t>p_c≈0.55</a:t>
            </a:r>
            <a:endParaRPr sz="1200"/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5533" y="863550"/>
            <a:ext cx="4571668" cy="342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2</a:t>
            </a:r>
            <a:r>
              <a:rPr lang="nl"/>
              <a:t> </a:t>
            </a:r>
            <a:r>
              <a:rPr lang="nl"/>
              <a:t>plant</a:t>
            </a:r>
            <a:r>
              <a:rPr lang="nl"/>
              <a:t> types: Intuition</a:t>
            </a:r>
            <a:endParaRPr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311700" y="1152475"/>
            <a:ext cx="8520600" cy="8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How </a:t>
            </a:r>
            <a:r>
              <a:rPr lang="nl"/>
              <a:t>to prevent mixed vegetation from wildfire?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Control the ratio of plants? How?</a:t>
            </a:r>
            <a:endParaRPr/>
          </a:p>
        </p:txBody>
      </p:sp>
      <p:sp>
        <p:nvSpPr>
          <p:cNvPr id="142" name="Google Shape;142;p23"/>
          <p:cNvSpPr txBox="1"/>
          <p:nvPr/>
        </p:nvSpPr>
        <p:spPr>
          <a:xfrm>
            <a:off x="311700" y="2018175"/>
            <a:ext cx="8832300" cy="20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800"/>
              <a:buFont typeface="Roboto Mono"/>
              <a:buChar char="●"/>
            </a:pPr>
            <a:r>
              <a:rPr b="1" lang="nl" sz="1800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Ignition probability fixed to 1.0 for one plant (tree)</a:t>
            </a:r>
            <a:endParaRPr b="1" sz="1800">
              <a:solidFill>
                <a:srgbClr val="85200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800"/>
              <a:buFont typeface="Roboto Mono"/>
              <a:buChar char="●"/>
            </a:pPr>
            <a:r>
              <a:rPr b="1" lang="nl" sz="1800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Vary the ignition probability for the other plant (shrub)</a:t>
            </a:r>
            <a:endParaRPr b="1" sz="1800">
              <a:solidFill>
                <a:srgbClr val="85200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1800"/>
              <a:buFont typeface="Roboto Mono"/>
              <a:buChar char="●"/>
            </a:pPr>
            <a:r>
              <a:rPr b="1" lang="nl" sz="1800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Also vary the tree/shrub ratio</a:t>
            </a:r>
            <a:endParaRPr b="1" sz="1800">
              <a:solidFill>
                <a:srgbClr val="85200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l" sz="1800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How does the average percolation probability change?</a:t>
            </a:r>
            <a:endParaRPr b="1" sz="1800">
              <a:solidFill>
                <a:srgbClr val="85200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l" sz="1800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What about the average burned area?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2 plant type: Experiment settings</a:t>
            </a:r>
            <a:endParaRPr/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For each simulation: random grid initialization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For each experiment: 250 simulations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Take the average among those simulations (percolation probability &amp; burned area)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27" y="1418875"/>
            <a:ext cx="4763423" cy="3149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1418875"/>
            <a:ext cx="4763423" cy="3149248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5"/>
          <p:cNvSpPr txBox="1"/>
          <p:nvPr/>
        </p:nvSpPr>
        <p:spPr>
          <a:xfrm>
            <a:off x="1410075" y="1139750"/>
            <a:ext cx="15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Roboto Mono"/>
                <a:ea typeface="Roboto Mono"/>
                <a:cs typeface="Roboto Mono"/>
                <a:sym typeface="Roboto Mono"/>
              </a:rPr>
              <a:t>Density: 0.45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</a:t>
            </a:r>
            <a:r>
              <a:rPr lang="nl"/>
              <a:t>esults: Percolation probability</a:t>
            </a:r>
            <a:endParaRPr/>
          </a:p>
        </p:txBody>
      </p:sp>
      <p:sp>
        <p:nvSpPr>
          <p:cNvPr id="157" name="Google Shape;157;p25"/>
          <p:cNvSpPr txBox="1"/>
          <p:nvPr/>
        </p:nvSpPr>
        <p:spPr>
          <a:xfrm>
            <a:off x="5938238" y="1139750"/>
            <a:ext cx="15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Roboto Mono"/>
                <a:ea typeface="Roboto Mono"/>
                <a:cs typeface="Roboto Mono"/>
                <a:sym typeface="Roboto Mono"/>
              </a:rPr>
              <a:t>Density: 0.5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24" y="1442750"/>
            <a:ext cx="4763423" cy="3149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6" y="1442751"/>
            <a:ext cx="4763438" cy="314925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Results: Percolation probability</a:t>
            </a:r>
            <a:endParaRPr/>
          </a:p>
        </p:txBody>
      </p:sp>
      <p:sp>
        <p:nvSpPr>
          <p:cNvPr id="165" name="Google Shape;165;p26"/>
          <p:cNvSpPr txBox="1"/>
          <p:nvPr/>
        </p:nvSpPr>
        <p:spPr>
          <a:xfrm>
            <a:off x="1410075" y="1139750"/>
            <a:ext cx="15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Roboto Mono"/>
                <a:ea typeface="Roboto Mono"/>
                <a:cs typeface="Roboto Mono"/>
                <a:sym typeface="Roboto Mono"/>
              </a:rPr>
              <a:t>Density: 0.55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5938238" y="1139750"/>
            <a:ext cx="15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Roboto Mono"/>
                <a:ea typeface="Roboto Mono"/>
                <a:cs typeface="Roboto Mono"/>
                <a:sym typeface="Roboto Mono"/>
              </a:rPr>
              <a:t>Density: 0.65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26" y="1442750"/>
            <a:ext cx="4763423" cy="3149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6" y="1442750"/>
            <a:ext cx="4763423" cy="314924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Results: Burned area percentage</a:t>
            </a:r>
            <a:endParaRPr/>
          </a:p>
        </p:txBody>
      </p:sp>
      <p:sp>
        <p:nvSpPr>
          <p:cNvPr id="174" name="Google Shape;174;p27"/>
          <p:cNvSpPr txBox="1"/>
          <p:nvPr/>
        </p:nvSpPr>
        <p:spPr>
          <a:xfrm>
            <a:off x="1410075" y="1139750"/>
            <a:ext cx="15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Roboto Mono"/>
                <a:ea typeface="Roboto Mono"/>
                <a:cs typeface="Roboto Mono"/>
                <a:sym typeface="Roboto Mono"/>
              </a:rPr>
              <a:t>Density: 0.45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5" name="Google Shape;175;p27"/>
          <p:cNvSpPr txBox="1"/>
          <p:nvPr/>
        </p:nvSpPr>
        <p:spPr>
          <a:xfrm>
            <a:off x="5938238" y="1139750"/>
            <a:ext cx="15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Roboto Mono"/>
                <a:ea typeface="Roboto Mono"/>
                <a:cs typeface="Roboto Mono"/>
                <a:sym typeface="Roboto Mono"/>
              </a:rPr>
              <a:t>Density: 0.5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50" y="1442750"/>
            <a:ext cx="4763377" cy="3149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88" y="1442750"/>
            <a:ext cx="4763402" cy="314923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Results: Burned area percentage</a:t>
            </a:r>
            <a:endParaRPr/>
          </a:p>
        </p:txBody>
      </p:sp>
      <p:sp>
        <p:nvSpPr>
          <p:cNvPr id="183" name="Google Shape;183;p28"/>
          <p:cNvSpPr txBox="1"/>
          <p:nvPr/>
        </p:nvSpPr>
        <p:spPr>
          <a:xfrm>
            <a:off x="1410075" y="1139750"/>
            <a:ext cx="15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Roboto Mono"/>
                <a:ea typeface="Roboto Mono"/>
                <a:cs typeface="Roboto Mono"/>
                <a:sym typeface="Roboto Mono"/>
              </a:rPr>
              <a:t>Density: 0.55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4" name="Google Shape;184;p28"/>
          <p:cNvSpPr txBox="1"/>
          <p:nvPr/>
        </p:nvSpPr>
        <p:spPr>
          <a:xfrm>
            <a:off x="5938238" y="1139750"/>
            <a:ext cx="15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Roboto Mono"/>
                <a:ea typeface="Roboto Mono"/>
                <a:cs typeface="Roboto Mono"/>
                <a:sym typeface="Roboto Mono"/>
              </a:rPr>
              <a:t>Density: 0.65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Summary of findings</a:t>
            </a:r>
            <a:endParaRPr/>
          </a:p>
        </p:txBody>
      </p:sp>
      <p:sp>
        <p:nvSpPr>
          <p:cNvPr id="190" name="Google Shape;19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Created a working forest fire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Looked at the most important features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Created different percolation models consisting of plant ratio’s with different tree/shrub densities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Conclusion</a:t>
            </a:r>
            <a:endParaRPr/>
          </a:p>
        </p:txBody>
      </p:sp>
      <p:sp>
        <p:nvSpPr>
          <p:cNvPr id="196" name="Google Shape;19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nl"/>
              <a:t>T</a:t>
            </a:r>
            <a:r>
              <a:rPr lang="nl"/>
              <a:t>he ignition chances have a positive correlation with the percolation probability.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nl"/>
              <a:t>Forest density is a key factor influencing percolation probability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nl"/>
              <a:t> Found out how the different ratio’s of plant sorts affected percolation probability.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nl"/>
              <a:t>Necessary to find the right balance that keeps the ecosystem running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nl"/>
              <a:t>Optimizing ratio of different plant species can diversify the forest while maintaining a low percolation probability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Future work</a:t>
            </a:r>
            <a:endParaRPr/>
          </a:p>
        </p:txBody>
      </p:sp>
      <p:sp>
        <p:nvSpPr>
          <p:cNvPr id="202" name="Google Shape;202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639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55"/>
              <a:buChar char="●"/>
            </a:pPr>
            <a:r>
              <a:rPr lang="nl" sz="1854"/>
              <a:t>Implemented but not finished: humidity, wind, slope</a:t>
            </a:r>
            <a:endParaRPr sz="1854"/>
          </a:p>
          <a:p>
            <a:pPr indent="-334327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5"/>
              <a:buChar char="○"/>
            </a:pPr>
            <a:r>
              <a:rPr lang="nl" sz="1665"/>
              <a:t>Challenge: many degrees of freedom</a:t>
            </a:r>
            <a:endParaRPr sz="1854"/>
          </a:p>
          <a:p>
            <a:pPr indent="-34639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55"/>
              <a:buChar char="●"/>
            </a:pPr>
            <a:r>
              <a:rPr lang="nl" sz="1854"/>
              <a:t>Exploring the impact of plant biodiversity versus uniformity on percolation outcomes</a:t>
            </a:r>
            <a:endParaRPr sz="1854"/>
          </a:p>
          <a:p>
            <a:pPr indent="-334327" lvl="1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5"/>
              <a:buChar char="○"/>
            </a:pPr>
            <a:r>
              <a:rPr lang="nl" sz="1665"/>
              <a:t>Does a uniform plant grid yield different percolation probabilities compared to a diverse grid with equivalent average parameters? </a:t>
            </a:r>
            <a:endParaRPr sz="1854"/>
          </a:p>
          <a:p>
            <a:pPr indent="-34639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55"/>
              <a:buChar char="●"/>
            </a:pPr>
            <a:r>
              <a:rPr lang="nl" sz="1854"/>
              <a:t>Genetic Algorithm for finding optimal shapes for firebreaks (Homchaudhuri et al., 2009)</a:t>
            </a:r>
            <a:endParaRPr sz="1854"/>
          </a:p>
          <a:p>
            <a:pPr indent="-270827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65"/>
              <a:buChar char="○"/>
            </a:pPr>
            <a:r>
              <a:t/>
            </a:r>
            <a:endParaRPr sz="1665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6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854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854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854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854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Introduction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172925" y="1160625"/>
            <a:ext cx="359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Climate change: warmer springs, longer summers, drier soils/vegetation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Existing </a:t>
            </a:r>
            <a:r>
              <a:rPr lang="nl"/>
              <a:t>measure</a:t>
            </a:r>
            <a:r>
              <a:rPr lang="nl"/>
              <a:t>s:</a:t>
            </a:r>
            <a:r>
              <a:rPr lang="nl"/>
              <a:t> vegetation patterns, controlled burning, fire resistant plants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55475" y="1357375"/>
            <a:ext cx="5090451" cy="302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3881150" y="4125525"/>
            <a:ext cx="5039100" cy="1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137500"/>
              <a:buNone/>
            </a:pPr>
            <a:r>
              <a:rPr lang="nl" sz="720"/>
              <a:t>Source:</a:t>
            </a:r>
            <a:r>
              <a:rPr lang="nl" sz="2320"/>
              <a:t> </a:t>
            </a:r>
            <a:r>
              <a:rPr lang="nl" sz="790">
                <a:latin typeface="Arial"/>
                <a:ea typeface="Arial"/>
                <a:cs typeface="Arial"/>
                <a:sym typeface="Arial"/>
              </a:rPr>
              <a:t>https://www.unep.org/resources/report/spreading-wildfire-rising-threat-extraordinary-landscape-fires</a:t>
            </a:r>
            <a:endParaRPr sz="232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Questions?</a:t>
            </a:r>
            <a:endParaRPr/>
          </a:p>
        </p:txBody>
      </p:sp>
      <p:sp>
        <p:nvSpPr>
          <p:cNvPr id="208" name="Google Shape;20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0875" y="174238"/>
            <a:ext cx="4795026" cy="479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References</a:t>
            </a:r>
            <a:endParaRPr/>
          </a:p>
        </p:txBody>
      </p:sp>
      <p:sp>
        <p:nvSpPr>
          <p:cNvPr id="215" name="Google Shape;215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0" lang="nl" sz="10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HomChaudhuri, B., Zhao, S., Cohen, K., &amp; Kumar, M. (2009, January). Generation of optimal fire-line for fighting wildland fires using genetic algorithms. In </a:t>
            </a:r>
            <a:r>
              <a:rPr b="0" i="1" lang="nl" sz="10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Dynamic Systems and Control Conference</a:t>
            </a:r>
            <a:r>
              <a:rPr b="0" lang="nl" sz="10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(Vol. 48920, pp. 111-118).</a:t>
            </a: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Appendix</a:t>
            </a:r>
            <a:endParaRPr/>
          </a:p>
        </p:txBody>
      </p:sp>
      <p:sp>
        <p:nvSpPr>
          <p:cNvPr id="221" name="Google Shape;221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Exponent of critical area</a:t>
            </a:r>
            <a:endParaRPr/>
          </a:p>
        </p:txBody>
      </p:sp>
      <p:sp>
        <p:nvSpPr>
          <p:cNvPr id="227" name="Google Shape;227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35"/>
          <p:cNvPicPr preferRelativeResize="0"/>
          <p:nvPr/>
        </p:nvPicPr>
        <p:blipFill rotWithShape="1">
          <a:blip r:embed="rId3">
            <a:alphaModFix/>
          </a:blip>
          <a:srcRect b="2940" l="5222" r="3627" t="8759"/>
          <a:stretch/>
        </p:blipFill>
        <p:spPr>
          <a:xfrm>
            <a:off x="0" y="1152475"/>
            <a:ext cx="6965650" cy="364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9050" y="1899350"/>
            <a:ext cx="2563548" cy="19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5"/>
          <p:cNvSpPr/>
          <p:nvPr/>
        </p:nvSpPr>
        <p:spPr>
          <a:xfrm>
            <a:off x="7778250" y="2180100"/>
            <a:ext cx="427200" cy="1396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308350" y="1152475"/>
            <a:ext cx="8520600" cy="1096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8520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Research question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How do the ignition chances and ratio of different vegetation types affect the percolation probability in a forest fire model?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Hypothesis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490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Cell connectivity: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Lower density -&gt; lower percolation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Optimum forest density and vegetation ratios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2825" y="401775"/>
            <a:ext cx="4329799" cy="443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Sidenote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Generally, deciduous (maple/oak) trees and plants are less flammable than conifers (pine/redwood)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Depends on resin composition, spatial structure, leaf humidity etc…</a:t>
            </a:r>
            <a:r>
              <a:rPr baseline="30000" lang="nl"/>
              <a:t>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Our model parameters are based on this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/>
              <a:t>Simplified model, yet captures general dynamics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Model implementation: parameters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dimension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cell states: </a:t>
            </a:r>
            <a:r>
              <a:rPr lang="nl" sz="1800">
                <a:solidFill>
                  <a:srgbClr val="CDB286"/>
                </a:solidFill>
              </a:rPr>
              <a:t>EMPTY</a:t>
            </a:r>
            <a:r>
              <a:rPr lang="nl" sz="1800"/>
              <a:t>, </a:t>
            </a:r>
            <a:r>
              <a:rPr lang="nl" sz="1800">
                <a:solidFill>
                  <a:srgbClr val="6AA84F"/>
                </a:solidFill>
              </a:rPr>
              <a:t>PLANT</a:t>
            </a:r>
            <a:r>
              <a:rPr lang="nl" sz="1800"/>
              <a:t>, </a:t>
            </a:r>
            <a:r>
              <a:rPr lang="nl" sz="1800">
                <a:solidFill>
                  <a:srgbClr val="FF2A00"/>
                </a:solidFill>
              </a:rPr>
              <a:t>FIRE</a:t>
            </a:r>
            <a:r>
              <a:rPr lang="nl" sz="1800"/>
              <a:t>, </a:t>
            </a:r>
            <a:r>
              <a:rPr lang="nl" sz="1800">
                <a:solidFill>
                  <a:schemeClr val="dk1"/>
                </a:solidFill>
              </a:rPr>
              <a:t>BURNED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plant density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burnout time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neighbourhood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 sz="1400"/>
              <a:t>Moore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 sz="1400"/>
              <a:t>Von Neumann (optional)</a:t>
            </a:r>
            <a:endParaRPr/>
          </a:p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max. 3 different plants: </a:t>
            </a:r>
            <a:r>
              <a:rPr lang="nl" sz="1800">
                <a:solidFill>
                  <a:srgbClr val="38761D"/>
                </a:solidFill>
              </a:rPr>
              <a:t>TREE</a:t>
            </a:r>
            <a:r>
              <a:rPr lang="nl" sz="1800"/>
              <a:t>, </a:t>
            </a:r>
            <a:r>
              <a:rPr lang="nl" sz="1800">
                <a:solidFill>
                  <a:srgbClr val="D1C111"/>
                </a:solidFill>
              </a:rPr>
              <a:t>GRASS</a:t>
            </a:r>
            <a:r>
              <a:rPr lang="nl" sz="1800"/>
              <a:t>, </a:t>
            </a:r>
            <a:r>
              <a:rPr lang="nl" sz="1800">
                <a:solidFill>
                  <a:srgbClr val="84750F"/>
                </a:solidFill>
              </a:rPr>
              <a:t>SHRUB</a:t>
            </a:r>
            <a:endParaRPr sz="1800">
              <a:solidFill>
                <a:srgbClr val="84750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 sz="1400"/>
              <a:t>ignition chance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 sz="1400"/>
              <a:t>humidity (optional)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nl" sz="1400"/>
              <a:t>layout: random, patterned (optional)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Model implementation: rules for </a:t>
            </a:r>
            <a:r>
              <a:rPr lang="nl"/>
              <a:t>fire spreading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4050" y="1313964"/>
            <a:ext cx="2691550" cy="26915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311700" y="4301775"/>
            <a:ext cx="742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fire chance = (total neighbours on fire / total neighbours) *</a:t>
            </a:r>
            <a:r>
              <a:rPr b="1" lang="nl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1">
              <a:solidFill>
                <a:srgbClr val="85200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nl">
                <a:solidFill>
                  <a:srgbClr val="85200C"/>
                </a:solidFill>
                <a:latin typeface="Roboto Mono"/>
                <a:ea typeface="Roboto Mono"/>
                <a:cs typeface="Roboto Mono"/>
                <a:sym typeface="Roboto Mono"/>
              </a:rPr>
              <a:t>ignition * humidity</a:t>
            </a:r>
            <a:endParaRPr b="1">
              <a:solidFill>
                <a:srgbClr val="85200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4">
            <a:alphaModFix/>
          </a:blip>
          <a:srcRect b="25484" l="38957" r="38857" t="12646"/>
          <a:stretch/>
        </p:blipFill>
        <p:spPr>
          <a:xfrm>
            <a:off x="1137700" y="1386375"/>
            <a:ext cx="2295526" cy="254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 rotWithShape="1">
          <a:blip r:embed="rId5">
            <a:alphaModFix/>
          </a:blip>
          <a:srcRect b="14671" l="15750" r="12296" t="12553"/>
          <a:stretch/>
        </p:blipFill>
        <p:spPr>
          <a:xfrm>
            <a:off x="2510442" y="1931350"/>
            <a:ext cx="459000" cy="46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97597" y="1931350"/>
            <a:ext cx="458999" cy="461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49859" y="1931350"/>
            <a:ext cx="458999" cy="461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08847" y="2926225"/>
            <a:ext cx="458999" cy="461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49859" y="2428788"/>
            <a:ext cx="458999" cy="461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 rotWithShape="1">
          <a:blip r:embed="rId5">
            <a:alphaModFix/>
          </a:blip>
          <a:srcRect b="14671" l="15750" r="12296" t="12553"/>
          <a:stretch/>
        </p:blipFill>
        <p:spPr>
          <a:xfrm>
            <a:off x="1597592" y="2926250"/>
            <a:ext cx="459000" cy="46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97600" y="2435500"/>
            <a:ext cx="459000" cy="4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49850" y="2936775"/>
            <a:ext cx="459000" cy="4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10450" y="2431425"/>
            <a:ext cx="459000" cy="4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97600" y="1762725"/>
            <a:ext cx="459000" cy="4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85950" y="2353600"/>
            <a:ext cx="304800" cy="40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10450" y="2759100"/>
            <a:ext cx="459000" cy="4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Experiments</a:t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When does the fire reach all edges?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➔"/>
            </a:pPr>
            <a:r>
              <a:rPr lang="nl"/>
              <a:t>percolation candidate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What percentage of the forest burns down?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123625" y="52500"/>
            <a:ext cx="8520600" cy="9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Fixed parameters: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dimension and burn out time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1178470"/>
            <a:ext cx="4701226" cy="3526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2775" y="1178545"/>
            <a:ext cx="4701226" cy="3525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